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  <p:sldMasterId id="2147483740" r:id="rId2"/>
    <p:sldMasterId id="2147483778" r:id="rId3"/>
  </p:sldMasterIdLst>
  <p:notesMasterIdLst>
    <p:notesMasterId r:id="rId11"/>
  </p:notesMasterIdLst>
  <p:handoutMasterIdLst>
    <p:handoutMasterId r:id="rId12"/>
  </p:handoutMasterIdLst>
  <p:sldIdLst>
    <p:sldId id="256" r:id="rId4"/>
    <p:sldId id="310" r:id="rId5"/>
    <p:sldId id="319" r:id="rId6"/>
    <p:sldId id="311" r:id="rId7"/>
    <p:sldId id="317" r:id="rId8"/>
    <p:sldId id="318" r:id="rId9"/>
    <p:sldId id="316" r:id="rId10"/>
  </p:sldIdLst>
  <p:sldSz cx="12192000" cy="6858000"/>
  <p:notesSz cx="6858000" cy="9144000"/>
  <p:embeddedFontLst>
    <p:embeddedFont>
      <p:font typeface="Book Antiqua" panose="02040602050305030304" pitchFamily="18" charset="0"/>
      <p:regular r:id="rId13"/>
      <p:bold r:id="rId14"/>
      <p:italic r:id="rId15"/>
      <p:boldItalic r:id="rId16"/>
    </p:embeddedFont>
    <p:embeddedFont>
      <p:font typeface="Microsoft Sans Serif" panose="020B0604020202020204" pitchFamily="34" charset="0"/>
      <p:regular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009900"/>
    <a:srgbClr val="339933"/>
    <a:srgbClr val="33CC33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9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8C3C1CB-7866-4754-8E8B-E5E43CF435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04A74F-9E17-4469-8DF0-1CAE29C7A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54934-6736-4E06-99EB-49FED268596C}" type="datetimeFigureOut">
              <a:rPr lang="ru-RU" smtClean="0"/>
              <a:t>02.09.2024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C20296-4F28-4EB1-8A63-8D40C4707C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A9FD9E-8C68-4CA1-86CF-74269F77BE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AC43A-DF3C-45A5-8D50-76867FF2A2D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2037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A034C-6DA2-4DFF-8828-28692F570EE2}" type="datetimeFigureOut">
              <a:rPr lang="ru-RU" smtClean="0"/>
              <a:t>02.09.2024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AC523-75C2-400A-98B9-383DA83CEC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88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EED57-8099-45D9-B315-1D661D83E6DE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60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7C4F6-5180-465A-BD23-5DB6C753EE6D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88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7C4F6-5180-465A-BD23-5DB6C753EE6D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28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EED57-8099-45D9-B315-1D661D83E6DE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10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20800" y="5334000"/>
            <a:ext cx="103632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заголовка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5867400"/>
            <a:ext cx="103632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подзаголовка</a:t>
            </a:r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72365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8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1417638"/>
            <a:ext cx="2438400" cy="52117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1417638"/>
            <a:ext cx="7112000" cy="52117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85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20800" y="5334000"/>
            <a:ext cx="103632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заголовка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5867400"/>
            <a:ext cx="103632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подзаголовка</a:t>
            </a:r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805247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07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29725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54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95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69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646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7751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1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21833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47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1417638"/>
            <a:ext cx="2438400" cy="52117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1417638"/>
            <a:ext cx="7112000" cy="52117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87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31943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488198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214101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298115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406298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513021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2325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925495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39149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4826930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22552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9231226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A65B3-4BB7-4A89-99D9-56B841967E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9917964A-3136-4C88-AD04-58972679F9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686" y="1316659"/>
            <a:ext cx="11839112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74244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47378F4-7361-4AD4-A6E5-2D1D4B204C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32F524-71F5-4F2C-9A34-FBDF4320F27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60"/>
            <a:ext cx="11839112" cy="5352980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633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8543A6A-3012-4F49-9503-8329B09E80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24D2FBDB-CF3D-408A-9245-3DE78B4CF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712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FE52E36-EAAE-4B5D-8154-15E46173A9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4257BBEE-D0E5-4678-87A1-8357B00D86C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6654" y="1316657"/>
            <a:ext cx="5729145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1B7DFD72-3637-4EAA-9001-B1A9FF3924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0016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04FF81B-D8A9-4535-AF7C-5BF04823F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2" name="Текст 16">
            <a:extLst>
              <a:ext uri="{FF2B5EF4-FFF2-40B4-BE49-F238E27FC236}">
                <a16:creationId xmlns:a16="http://schemas.microsoft.com/office/drawing/2014/main" id="{2004BA34-204C-46E1-8F44-B077703E7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1" name="Текст 16">
            <a:extLst>
              <a:ext uri="{FF2B5EF4-FFF2-40B4-BE49-F238E27FC236}">
                <a16:creationId xmlns:a16="http://schemas.microsoft.com/office/drawing/2014/main" id="{C6ECB362-A29A-455A-86D3-51B0F22710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1A2473EB-BAC6-4FB4-B62A-6EB1E433FEC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D23631EA-EBC3-460B-9CE5-4AFBE16CAC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770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EE9F44D-F1EE-448C-B0D2-0923F3BFAB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1A2473EB-BAC6-4FB4-B62A-6EB1E433FEC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D23631EA-EBC3-460B-9CE5-4AFBE16CAC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2" name="Текст 16">
            <a:extLst>
              <a:ext uri="{FF2B5EF4-FFF2-40B4-BE49-F238E27FC236}">
                <a16:creationId xmlns:a16="http://schemas.microsoft.com/office/drawing/2014/main" id="{2004BA34-204C-46E1-8F44-B077703E7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3" y="5679491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1" name="Текст 16">
            <a:extLst>
              <a:ext uri="{FF2B5EF4-FFF2-40B4-BE49-F238E27FC236}">
                <a16:creationId xmlns:a16="http://schemas.microsoft.com/office/drawing/2014/main" id="{C6ECB362-A29A-455A-86D3-51B0F22710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5679492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575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904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8B87854-F2CA-4F3F-9D28-5A7CD35D8F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0CE5C7E1-4298-4143-A722-FEE24C707A1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6654" y="1316659"/>
            <a:ext cx="5729145" cy="5352979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13657BFB-F74A-457F-9762-95A1C98240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8144228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840C427-43B0-4361-B418-EC0F19ED15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13657BFB-F74A-457F-9762-95A1C98240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4E415699-3E2B-4955-AEDA-F5AE8B5831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F8552F65-2442-4D7F-8676-90194596672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9644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12B99B6-F197-4A9A-9EBA-4CA133469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13657BFB-F74A-457F-9762-95A1C98240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169842CC-5E24-4D21-917A-9B530CF8712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1" name="Текст 16">
            <a:extLst>
              <a:ext uri="{FF2B5EF4-FFF2-40B4-BE49-F238E27FC236}">
                <a16:creationId xmlns:a16="http://schemas.microsoft.com/office/drawing/2014/main" id="{ED104E8E-86E5-4AB0-94CB-0A41132E67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3" y="5679491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9580855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BF853CB-9A3A-48E7-8210-50E1B25B2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FE316087-5D8C-43D5-A74B-3EFF5A415FB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698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FDFF4C-0FC6-46B1-9096-3E0D05F055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16">
            <a:extLst>
              <a:ext uri="{FF2B5EF4-FFF2-40B4-BE49-F238E27FC236}">
                <a16:creationId xmlns:a16="http://schemas.microsoft.com/office/drawing/2014/main" id="{9C0C6447-6A78-4716-8C44-015AB6A9A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95BE6BB9-A286-40E7-BC09-D041B53C94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1976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259AA83-2B88-42D9-B1FD-80E88E5657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8F5044A8-2B0E-41E1-BCC9-29906A9E701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1" name="Текст 16">
            <a:extLst>
              <a:ext uri="{FF2B5EF4-FFF2-40B4-BE49-F238E27FC236}">
                <a16:creationId xmlns:a16="http://schemas.microsoft.com/office/drawing/2014/main" id="{5F5C2E90-1AAF-4762-B6CB-A803D6254E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5679492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8105235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6A49BDC-5BAA-4A76-8A46-C93786683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FF12F504-9955-441E-9BE1-F95ED7D354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7456112A-47F2-474C-93BB-661A5482C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6" name="Текст 16">
            <a:extLst>
              <a:ext uri="{FF2B5EF4-FFF2-40B4-BE49-F238E27FC236}">
                <a16:creationId xmlns:a16="http://schemas.microsoft.com/office/drawing/2014/main" id="{04011941-2380-4C1E-ACF0-DC8367B103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6614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2EB271-7CFB-4003-8010-D506E26D5E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CBA73729-24B1-46DE-9FBE-E5B7681DE8D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8DCB80D3-9302-4FC3-8CEE-9431486DB3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864C1380-4C07-447E-B3DC-AC6146E3889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2671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ADED7DE-9430-414A-85BD-DA5192BBF5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5647056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0D5CF75-F27F-4265-9669-5DB93ED7D6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258068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15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084A4BD-04C5-4596-9071-26CDD73C1B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DD006553-9ADA-474F-A201-C0AF80757E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91919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1BCFDA3-088D-40A5-B5A4-6D12CA8936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F540CA6-7A93-491D-9D2A-8DC8B3DF0C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163928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8A72FC8-FAC0-4384-9251-93ECB77E34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66AB6339-99A2-4593-8DCD-03FB4F7ADC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41657054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C1D7B40-10D5-4BCC-9461-D282F4D42D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B82C0E56-D74A-47AC-858D-9D40EE8DF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627899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C7FC55C-EFA8-43B4-B529-6FFA21B2BC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C5FF46F4-1DC0-4B29-B542-AAAD689AAD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2721952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F210C07-2B56-4BCA-AA18-9202D7FA19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E776BE2F-1484-41B0-86F1-D54B64621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7283263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57FF125-90F8-4B22-8E5C-E5B1D0563D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DD006553-9ADA-474F-A201-C0AF80757E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55E0A213-8260-4749-8EB4-A86D698B6F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2160004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1DD8D5F-EF75-4E8D-8B39-681F56F75D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DD006553-9ADA-474F-A201-C0AF80757E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310B3B4D-4C4F-42A2-848A-CCBCDACA06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2586974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1D53731-628C-4568-814B-E5C7E1FE81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F540CA6-7A93-491D-9D2A-8DC8B3DF0C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14C0424D-5147-4D07-BACC-078F3EECA0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722985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84CFF0B-EEF8-4134-AABA-06BF0D82DE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B82C0E56-D74A-47AC-858D-9D40EE8DF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BF160DAE-3D8C-4AA0-8496-A27B8FEEEB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07729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68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04191B2-BE1E-4BB1-8AE2-F6743F020D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E776BE2F-1484-41B0-86F1-D54B64621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DB13013B-A5ED-4A7D-8390-6E6ACA583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5776648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CC23C73-A4B2-48F6-BC13-421664032C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E776BE2F-1484-41B0-86F1-D54B64621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8388B2AF-EBAF-4576-953B-E1AB77C283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7196504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AC09956-EE3E-447D-955F-33A99072DF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5" name="Текст 16">
            <a:extLst>
              <a:ext uri="{FF2B5EF4-FFF2-40B4-BE49-F238E27FC236}">
                <a16:creationId xmlns:a16="http://schemas.microsoft.com/office/drawing/2014/main" id="{1C04CA73-BE9F-49FE-8350-0281671445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480456A3-D569-4C62-A600-E6E01A802E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20682421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6D67CD8-1361-4DA5-A174-FBA4C5E2C6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687D38CF-48AA-4E1B-A010-B17C6326B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01376" y="1317612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16">
            <a:extLst>
              <a:ext uri="{FF2B5EF4-FFF2-40B4-BE49-F238E27FC236}">
                <a16:creationId xmlns:a16="http://schemas.microsoft.com/office/drawing/2014/main" id="{D131881A-ABBF-4B35-86FD-A3E6F601C3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4190523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B4AC3F-85B9-4DFA-A892-0B8D3EE88B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B156BB6C-45FA-4336-B8D2-A28F488B921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7804421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480456A3-D569-4C62-A600-E6E01A802E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8878243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2077EA3-F710-41BB-A21D-3C5A1FD36D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1AF14686-07BA-4D3A-957A-D9647B106F6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01376" y="1316658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16">
            <a:extLst>
              <a:ext uri="{FF2B5EF4-FFF2-40B4-BE49-F238E27FC236}">
                <a16:creationId xmlns:a16="http://schemas.microsoft.com/office/drawing/2014/main" id="{D131881A-ABBF-4B35-86FD-A3E6F601C3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6709695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2A7BDBA-4EAD-4EBF-BA2D-2E6A2FEDF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0D97880A-5EC2-41D5-96B7-C7E3DC55C65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7F9F7A5-A703-411E-8244-30AB8C31C47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Текст 16">
            <a:extLst>
              <a:ext uri="{FF2B5EF4-FFF2-40B4-BE49-F238E27FC236}">
                <a16:creationId xmlns:a16="http://schemas.microsoft.com/office/drawing/2014/main" id="{1C04CA73-BE9F-49FE-8350-0281671445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24565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211E8A3-5C13-4122-8178-ECECCCD62A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687D38CF-48AA-4E1B-A010-B17C6326B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01376" y="1317612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0D97880A-5EC2-41D5-96B7-C7E3DC55C65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7F9F7A5-A703-411E-8244-30AB8C31C47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210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DA58AFC-2AC1-4723-BF19-AA1194D89E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BE55875F-D1E5-4362-B6CE-5E069BB5299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12E420-0357-4DD1-B159-2F32813ECC1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3E6D4336-3D3E-4A1C-A547-E81D65F5EB3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7026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1075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B935F9B-136E-4164-A7E1-0D608F6222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C004867C-BB85-451F-82A3-29BDA5EC4C3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52143A52-3FF6-4125-9AE3-AAC239FBA94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ECFC04E0-983B-4E7B-9C3A-30D00E00699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01376" y="1316658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12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9087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819A869-D66E-4185-A8D9-037A9DB31D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E3736DF1-9AED-47CF-B77C-A5D3F9F39E7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FA414C0-278F-4CC2-81D1-03E9B03C547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3" name="Текст 16">
            <a:extLst>
              <a:ext uri="{FF2B5EF4-FFF2-40B4-BE49-F238E27FC236}">
                <a16:creationId xmlns:a16="http://schemas.microsoft.com/office/drawing/2014/main" id="{A8BA4435-8FAC-4C7E-A85D-57B02504AB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4" name="Текст 16">
            <a:extLst>
              <a:ext uri="{FF2B5EF4-FFF2-40B4-BE49-F238E27FC236}">
                <a16:creationId xmlns:a16="http://schemas.microsoft.com/office/drawing/2014/main" id="{6AD37921-0451-48B0-B06B-B22674B042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7767139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37430C5-768D-49B5-9ABD-735675B2FD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E3736DF1-9AED-47CF-B77C-A5D3F9F39E7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FA414C0-278F-4CC2-81D1-03E9B03C547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3" name="Текст 16">
            <a:extLst>
              <a:ext uri="{FF2B5EF4-FFF2-40B4-BE49-F238E27FC236}">
                <a16:creationId xmlns:a16="http://schemas.microsoft.com/office/drawing/2014/main" id="{A8BA4435-8FAC-4C7E-A85D-57B02504AB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Текст 16">
            <a:extLst>
              <a:ext uri="{FF2B5EF4-FFF2-40B4-BE49-F238E27FC236}">
                <a16:creationId xmlns:a16="http://schemas.microsoft.com/office/drawing/2014/main" id="{EB21029C-D043-41EA-8AC3-3E49433BBC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55580" y="131209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8919017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5219A09-D779-4129-AB12-9B0C02EBB0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Текст 16">
            <a:extLst>
              <a:ext uri="{FF2B5EF4-FFF2-40B4-BE49-F238E27FC236}">
                <a16:creationId xmlns:a16="http://schemas.microsoft.com/office/drawing/2014/main" id="{6AD37921-0451-48B0-B06B-B22674B042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672236F7-5720-4F11-A576-8723C266EDB3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91B4A34B-F0C6-47BD-B890-4DED5041CB7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8B0C4EEB-3736-4EBE-8FEA-A3A9D56F53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55580" y="131209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2649799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6021482-9C7D-42ED-BE73-930451C0D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672236F7-5720-4F11-A576-8723C266EDB3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91B4A34B-F0C6-47BD-B890-4DED5041CB7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8B0C4EEB-3736-4EBE-8FEA-A3A9D56F53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55580" y="131209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DBF171AB-D6F6-478B-AEBB-E81638E5443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614BDDFE-AB95-4A3B-9ABA-7CB557D7BB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0706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45B233-B0BA-4E3E-901A-0F6946A48B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Текст 16">
            <a:extLst>
              <a:ext uri="{FF2B5EF4-FFF2-40B4-BE49-F238E27FC236}">
                <a16:creationId xmlns:a16="http://schemas.microsoft.com/office/drawing/2014/main" id="{6AD37921-0451-48B0-B06B-B22674B042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672236F7-5720-4F11-A576-8723C266EDB3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91B4A34B-F0C6-47BD-B890-4DED5041CB7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5F1F784D-F76A-4CBE-A914-23F4A6E7533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20D80179-D420-451B-AF51-DD7C7AB62E4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88379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76BCD72-C796-4E1B-B2F9-0AF0D532BC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DBF171AB-D6F6-478B-AEBB-E81638E5443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614BDDFE-AB95-4A3B-9ABA-7CB557D7BB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3" name="Текст 16">
            <a:extLst>
              <a:ext uri="{FF2B5EF4-FFF2-40B4-BE49-F238E27FC236}">
                <a16:creationId xmlns:a16="http://schemas.microsoft.com/office/drawing/2014/main" id="{DA34351D-9FB7-4ECC-9013-DB8F362BB7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BE55875F-D1E5-4362-B6CE-5E069BB5299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12E420-0357-4DD1-B159-2F32813ECC1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49017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9803688-9DA5-4641-B090-3A06169B5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DBF171AB-D6F6-478B-AEBB-E81638E5443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614BDDFE-AB95-4A3B-9ABA-7CB557D7BB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BE55875F-D1E5-4362-B6CE-5E069BB5299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12E420-0357-4DD1-B159-2F32813ECC1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C004867C-BB85-451F-82A3-29BDA5EC4C3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52143A52-3FF6-4125-9AE3-AAC239FBA94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344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2239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22178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72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63.xml"/><Relationship Id="rId54" Type="http://schemas.openxmlformats.org/officeDocument/2006/relationships/slideLayout" Target="../slideLayouts/slideLayout76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3" Type="http://schemas.openxmlformats.org/officeDocument/2006/relationships/slideLayout" Target="../slideLayouts/slideLayout75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7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56" Type="http://schemas.openxmlformats.org/officeDocument/2006/relationships/image" Target="../media/image2.jpeg"/><Relationship Id="rId8" Type="http://schemas.openxmlformats.org/officeDocument/2006/relationships/slideLayout" Target="../slideLayouts/slideLayout30.xml"/><Relationship Id="rId51" Type="http://schemas.openxmlformats.org/officeDocument/2006/relationships/slideLayout" Target="../slideLayouts/slideLayout73.xml"/><Relationship Id="rId3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1417638"/>
            <a:ext cx="9753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  <a:endParaRPr lang="en-US" alt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438400"/>
            <a:ext cx="9753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  <a:endParaRPr lang="en-US" altLang="ru-RU" smtClean="0"/>
          </a:p>
        </p:txBody>
      </p:sp>
    </p:spTree>
    <p:extLst>
      <p:ext uri="{BB962C8B-B14F-4D97-AF65-F5344CB8AC3E}">
        <p14:creationId xmlns:p14="http://schemas.microsoft.com/office/powerpoint/2010/main" val="71763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1417638"/>
            <a:ext cx="9753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  <a:endParaRPr lang="en-US" alt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438400"/>
            <a:ext cx="9753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  <a:endParaRPr lang="en-US" altLang="ru-RU" smtClean="0"/>
          </a:p>
        </p:txBody>
      </p:sp>
    </p:spTree>
    <p:extLst>
      <p:ext uri="{BB962C8B-B14F-4D97-AF65-F5344CB8AC3E}">
        <p14:creationId xmlns:p14="http://schemas.microsoft.com/office/powerpoint/2010/main" val="419286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F86CB-3A98-4964-9FB2-5D58EC7106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1CD2-41B6-4A3A-BBC3-5471F74EB970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5EC2A16-FBA1-4130-847B-58639F7684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1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692" r:id="rId12"/>
    <p:sldLayoutId id="2147483666" r:id="rId13"/>
    <p:sldLayoutId id="2147483657" r:id="rId14"/>
    <p:sldLayoutId id="2147483667" r:id="rId15"/>
    <p:sldLayoutId id="2147483660" r:id="rId16"/>
    <p:sldLayoutId id="2147483694" r:id="rId17"/>
    <p:sldLayoutId id="2147483658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656" r:id="rId24"/>
    <p:sldLayoutId id="2147483668" r:id="rId25"/>
    <p:sldLayoutId id="214748366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4" r:id="rId40"/>
    <p:sldLayoutId id="2147483715" r:id="rId41"/>
    <p:sldLayoutId id="2147483716" r:id="rId42"/>
    <p:sldLayoutId id="2147483717" r:id="rId43"/>
    <p:sldLayoutId id="2147483684" r:id="rId44"/>
    <p:sldLayoutId id="2147483713" r:id="rId45"/>
    <p:sldLayoutId id="2147483724" r:id="rId46"/>
    <p:sldLayoutId id="2147483725" r:id="rId47"/>
    <p:sldLayoutId id="2147483653" r:id="rId48"/>
    <p:sldLayoutId id="2147483718" r:id="rId49"/>
    <p:sldLayoutId id="2147483719" r:id="rId50"/>
    <p:sldLayoutId id="2147483720" r:id="rId51"/>
    <p:sldLayoutId id="2147483721" r:id="rId52"/>
    <p:sldLayoutId id="2147483722" r:id="rId53"/>
    <p:sldLayoutId id="2147483723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4.png"/><Relationship Id="rId2" Type="http://schemas.openxmlformats.org/officeDocument/2006/relationships/video" Target="file:///C:\Users\grebenkinad\Downloads\30-03-2024-08_56_28_BOT-SORT10sec.mp4" TargetMode="External"/><Relationship Id="rId1" Type="http://schemas.microsoft.com/office/2007/relationships/media" Target="file:///C:\Users\grebenkinad\Downloads\30-03-2024-08_56_28_BOT-SORT10sec.mp4" TargetMode="Externa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FA11E-24CD-43FF-B985-0E05FF359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>
              <a:alpha val="83000"/>
            </a:schemeClr>
          </a:solidFill>
          <a:effectLst/>
          <a:scene3d>
            <a:camera prst="orthographicFront"/>
            <a:lightRig rig="glow" dir="t"/>
          </a:scene3d>
          <a:sp3d extrusionH="76200" contourW="12700">
            <a:extrusionClr>
              <a:schemeClr val="tx1"/>
            </a:extrusionClr>
            <a:contourClr>
              <a:srgbClr val="009900"/>
            </a:contourClr>
          </a:sp3d>
        </p:spPr>
        <p:txBody>
          <a:bodyPr anchor="ctr" anchorCtr="0">
            <a:normAutofit/>
          </a:bodyPr>
          <a:lstStyle/>
          <a:p>
            <a:r>
              <a:rPr lang="ru-RU" sz="4400" b="1" dirty="0" err="1" smtClean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Детекция</a:t>
            </a:r>
            <a:r>
              <a:rPr lang="ru-RU" sz="4400" b="1" dirty="0" smtClean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400" b="1" dirty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трекинг мусора на ленте </a:t>
            </a:r>
            <a:r>
              <a:rPr lang="ru-RU" sz="4400" b="1" dirty="0" smtClean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конвейера</a:t>
            </a:r>
            <a:endParaRPr lang="ru-RU" dirty="0">
              <a:solidFill>
                <a:srgbClr val="33CC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C3B873-6CB3-4174-93B5-66A86DE8A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0637"/>
            <a:ext cx="9144000" cy="2627313"/>
          </a:xfrm>
          <a:solidFill>
            <a:schemeClr val="bg1">
              <a:alpha val="71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rgbClr val="33CC33"/>
            </a:contourClr>
          </a:sp3d>
        </p:spPr>
        <p:txBody>
          <a:bodyPr>
            <a:normAutofit fontScale="77500" lnSpcReduction="20000"/>
          </a:bodyPr>
          <a:lstStyle/>
          <a:p>
            <a:pPr algn="l"/>
            <a:r>
              <a:rPr lang="ru-RU" dirty="0" smtClean="0">
                <a:solidFill>
                  <a:srgbClr val="336600"/>
                </a:solidFill>
              </a:rPr>
              <a:t>Над проектом работали:</a:t>
            </a:r>
          </a:p>
          <a:p>
            <a:pPr algn="l"/>
            <a:r>
              <a:rPr lang="ru-RU" dirty="0" err="1" smtClean="0">
                <a:solidFill>
                  <a:srgbClr val="336600"/>
                </a:solidFill>
              </a:rPr>
              <a:t>Team</a:t>
            </a:r>
            <a:r>
              <a:rPr lang="ru-RU" dirty="0" smtClean="0">
                <a:solidFill>
                  <a:srgbClr val="336600"/>
                </a:solidFill>
              </a:rPr>
              <a:t> </a:t>
            </a:r>
            <a:r>
              <a:rPr lang="ru-RU" dirty="0" err="1" smtClean="0">
                <a:solidFill>
                  <a:srgbClr val="336600"/>
                </a:solidFill>
              </a:rPr>
              <a:t>lead</a:t>
            </a:r>
            <a:r>
              <a:rPr lang="ru-RU" dirty="0" smtClean="0">
                <a:solidFill>
                  <a:srgbClr val="336600"/>
                </a:solidFill>
              </a:rPr>
              <a:t> команды: Фёдор Сафонов </a:t>
            </a: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Специалисты по </a:t>
            </a:r>
            <a:r>
              <a:rPr lang="en-US" dirty="0" smtClean="0">
                <a:solidFill>
                  <a:srgbClr val="336600"/>
                </a:solidFill>
              </a:rPr>
              <a:t>DS</a:t>
            </a:r>
            <a:r>
              <a:rPr lang="ru-RU" dirty="0" smtClean="0">
                <a:solidFill>
                  <a:srgbClr val="336600"/>
                </a:solidFill>
              </a:rPr>
              <a:t>:</a:t>
            </a: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Илья Гурин</a:t>
            </a:r>
          </a:p>
          <a:p>
            <a:pPr algn="l"/>
            <a:r>
              <a:rPr lang="ru-RU" dirty="0">
                <a:solidFill>
                  <a:srgbClr val="336600"/>
                </a:solidFill>
              </a:rPr>
              <a:t> </a:t>
            </a:r>
            <a:r>
              <a:rPr lang="ru-RU" dirty="0" smtClean="0">
                <a:solidFill>
                  <a:srgbClr val="336600"/>
                </a:solidFill>
              </a:rPr>
              <a:t>                                     Дмитрий </a:t>
            </a:r>
            <a:r>
              <a:rPr lang="ru-RU" dirty="0" err="1" smtClean="0">
                <a:solidFill>
                  <a:srgbClr val="336600"/>
                </a:solidFill>
              </a:rPr>
              <a:t>Ерыганов</a:t>
            </a:r>
            <a:endParaRPr lang="ru-RU" dirty="0" smtClean="0">
              <a:solidFill>
                <a:srgbClr val="336600"/>
              </a:solidFill>
            </a:endParaRP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Дина </a:t>
            </a:r>
            <a:r>
              <a:rPr lang="ru-RU" dirty="0" err="1" smtClean="0">
                <a:solidFill>
                  <a:srgbClr val="336600"/>
                </a:solidFill>
              </a:rPr>
              <a:t>Гребенкина</a:t>
            </a:r>
            <a:endParaRPr lang="ru-RU" dirty="0" smtClean="0">
              <a:solidFill>
                <a:srgbClr val="336600"/>
              </a:solidFill>
            </a:endParaRP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Алексей Исаков</a:t>
            </a: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Богданова Екатерина</a:t>
            </a:r>
          </a:p>
          <a:p>
            <a:pPr algn="l"/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96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>
          <a:xfrm>
            <a:off x="2590800" y="1265238"/>
            <a:ext cx="7315200" cy="715962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ru-RU" sz="4000" dirty="0" smtClean="0">
                <a:solidFill>
                  <a:srgbClr val="006600"/>
                </a:solidFill>
              </a:rPr>
              <a:t>Baseline </a:t>
            </a:r>
            <a:r>
              <a:rPr lang="ru-RU" altLang="ru-RU" sz="4000" dirty="0" smtClean="0">
                <a:solidFill>
                  <a:srgbClr val="006600"/>
                </a:solidFill>
              </a:rPr>
              <a:t>модель</a:t>
            </a:r>
            <a:endParaRPr lang="ru-RU" altLang="ru-RU" sz="4000" dirty="0">
              <a:solidFill>
                <a:srgbClr val="006600"/>
              </a:solidFill>
            </a:endParaRP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972174" y="2678294"/>
            <a:ext cx="5981701" cy="3400549"/>
          </a:xfrm>
        </p:spPr>
        <p:txBody>
          <a:bodyPr/>
          <a:lstStyle/>
          <a:p>
            <a:pPr marL="0" indent="0">
              <a:buNone/>
            </a:pPr>
            <a:r>
              <a:rPr lang="ru-RU" altLang="ko-KR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Метрика: </a:t>
            </a:r>
            <a:r>
              <a:rPr lang="en-US" sz="2000" kern="12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get_lost_objects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precision, recall, </a:t>
            </a:r>
            <a:r>
              <a:rPr lang="en-US" sz="2000" kern="12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mota</a:t>
            </a:r>
            <a:r>
              <a:rPr lang="en-US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     </a:t>
            </a:r>
            <a:r>
              <a:rPr lang="en-US" sz="2000" kern="12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motr</a:t>
            </a:r>
            <a:endParaRPr lang="ru-RU" sz="2000" kern="1200" dirty="0" smtClean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000" kern="12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2000" kern="1200" dirty="0" err="1" smtClean="0">
                <a:solidFill>
                  <a:srgbClr val="006600"/>
                </a:solidFill>
              </a:rPr>
              <a:t>get_lost_objects</a:t>
            </a:r>
            <a:r>
              <a:rPr lang="en-US" sz="2000" kern="1200" dirty="0" smtClean="0">
                <a:solidFill>
                  <a:srgbClr val="006600"/>
                </a:solidFill>
              </a:rPr>
              <a:t> </a:t>
            </a:r>
            <a:r>
              <a:rPr lang="ru-RU" sz="2000" kern="1200" dirty="0" smtClean="0">
                <a:solidFill>
                  <a:srgbClr val="006600"/>
                </a:solidFill>
              </a:rPr>
              <a:t>– п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одсчитывает 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количество потерянных объектов.</a:t>
            </a:r>
          </a:p>
          <a:p>
            <a:pPr marL="0" indent="0">
              <a:buNone/>
            </a:pP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Возвращает:</a:t>
            </a:r>
          </a:p>
          <a:p>
            <a:pPr marL="0" indent="0">
              <a:buNone/>
            </a:pP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1) </a:t>
            </a:r>
            <a:r>
              <a:rPr lang="ru-RU" sz="2000" kern="12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int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: Количество потерянных объектов.</a:t>
            </a:r>
          </a:p>
          <a:p>
            <a:pPr marL="0" indent="0">
              <a:buNone/>
            </a:pP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2) </a:t>
            </a:r>
            <a:r>
              <a:rPr lang="en-US" sz="2000" kern="12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int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: Всего объектов в процессе обработки   видео</a:t>
            </a:r>
          </a:p>
          <a:p>
            <a:pPr eaLnBrk="1" hangingPunct="1"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ru-RU" altLang="ru-RU" sz="2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66043" y="2689589"/>
            <a:ext cx="4615962" cy="34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altLang="ko-KR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Модель </a:t>
            </a:r>
            <a:r>
              <a:rPr lang="ru-RU" altLang="ko-KR" sz="20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детекции</a:t>
            </a:r>
            <a:r>
              <a:rPr lang="ru-RU" altLang="ko-KR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от заказчика: </a:t>
            </a:r>
            <a:r>
              <a:rPr lang="en-US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yolov10x_v2_4_best.pt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r>
              <a:rPr lang="ru-RU" altLang="ko-KR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Запуск через </a:t>
            </a:r>
            <a:r>
              <a:rPr lang="en-US" altLang="ko-KR" sz="20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US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ltralytics</a:t>
            </a:r>
            <a:endParaRPr lang="en-US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r>
              <a:rPr lang="ru-RU" alt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Сравнение двух </a:t>
            </a:r>
            <a:r>
              <a:rPr lang="ru-RU" altLang="ru-RU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трекеров</a:t>
            </a:r>
            <a:r>
              <a:rPr lang="ru-RU" altLang="ru-RU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 marL="457200" indent="-457200">
              <a:lnSpc>
                <a:spcPct val="80000"/>
              </a:lnSpc>
              <a:buAutoNum type="arabicParenR"/>
            </a:pPr>
            <a:r>
              <a:rPr lang="en-US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BoT</a:t>
            </a:r>
            <a:r>
              <a:rPr lang="en-US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-SORT</a:t>
            </a:r>
            <a:endParaRPr lang="ru-RU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altLang="ru-RU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2</a:t>
            </a:r>
            <a:r>
              <a:rPr lang="ru-RU" alt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) </a:t>
            </a:r>
            <a:r>
              <a:rPr lang="en-US" alt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altLang="ru-RU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ByteTrack</a:t>
            </a:r>
            <a:endParaRPr lang="ru-RU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endParaRPr lang="en-US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r>
              <a:rPr lang="ru-RU" sz="20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Отрисовка</a:t>
            </a:r>
            <a:r>
              <a:rPr 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линий трека</a:t>
            </a:r>
            <a:endParaRPr lang="en-US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endParaRPr lang="ru-RU" altLang="ru-RU" sz="1800" kern="0" dirty="0">
              <a:solidFill>
                <a:srgbClr val="4D4D4D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ru-RU" altLang="ru-RU" sz="1800" kern="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35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1417638"/>
            <a:ext cx="11195538" cy="2292716"/>
          </a:xfrm>
        </p:spPr>
        <p:txBody>
          <a:bodyPr/>
          <a:lstStyle/>
          <a:p>
            <a:r>
              <a:rPr lang="en-US" altLang="ru-RU" dirty="0">
                <a:solidFill>
                  <a:srgbClr val="006600"/>
                </a:solidFill>
              </a:rPr>
              <a:t>Baseline </a:t>
            </a:r>
            <a:r>
              <a:rPr lang="ru-RU" altLang="ru-RU" dirty="0">
                <a:solidFill>
                  <a:srgbClr val="006600"/>
                </a:solidFill>
              </a:rPr>
              <a:t>модель. </a:t>
            </a:r>
            <a:r>
              <a:rPr lang="ru-RU" altLang="ru-RU" dirty="0" smtClean="0">
                <a:solidFill>
                  <a:srgbClr val="006600"/>
                </a:solidFill>
              </a:rPr>
              <a:t/>
            </a:r>
            <a:br>
              <a:rPr lang="ru-RU" altLang="ru-RU" dirty="0" smtClean="0">
                <a:solidFill>
                  <a:srgbClr val="006600"/>
                </a:solidFill>
              </a:rPr>
            </a:br>
            <a:r>
              <a:rPr lang="ru-RU" altLang="ru-RU" dirty="0" smtClean="0">
                <a:solidFill>
                  <a:srgbClr val="006600"/>
                </a:solidFill>
              </a:rPr>
              <a:t>Работа на размеченных заказчиком фото</a:t>
            </a:r>
            <a:r>
              <a:rPr lang="ru-RU" altLang="ru-RU" dirty="0">
                <a:solidFill>
                  <a:srgbClr val="006600"/>
                </a:solidFill>
              </a:rPr>
              <a:t/>
            </a:r>
            <a:br>
              <a:rPr lang="ru-RU" altLang="ru-RU" dirty="0">
                <a:solidFill>
                  <a:srgbClr val="006600"/>
                </a:solidFill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492" y="3631224"/>
            <a:ext cx="9267093" cy="29014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ko-KR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Количество обработанных фреймов: ?</a:t>
            </a:r>
          </a:p>
          <a:p>
            <a:pPr>
              <a:lnSpc>
                <a:spcPct val="80000"/>
              </a:lnSpc>
            </a:pPr>
            <a:r>
              <a:rPr lang="en-US" altLang="ko-KR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Mota</a:t>
            </a:r>
            <a:r>
              <a:rPr lang="ru-RU" altLang="ko-KR" dirty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?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Precision</a:t>
            </a:r>
            <a:r>
              <a:rPr lang="ru-RU" altLang="ko-KR" dirty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?</a:t>
            </a:r>
          </a:p>
          <a:p>
            <a:pPr>
              <a:lnSpc>
                <a:spcPct val="80000"/>
              </a:lnSpc>
            </a:pPr>
            <a:r>
              <a:rPr lang="en-US" altLang="ko-KR" dirty="0" err="1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Recal</a:t>
            </a:r>
            <a:r>
              <a:rPr lang="ru-RU" altLang="ko-KR" dirty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?</a:t>
            </a:r>
          </a:p>
          <a:p>
            <a:pPr>
              <a:lnSpc>
                <a:spcPct val="80000"/>
              </a:lnSpc>
            </a:pPr>
            <a:r>
              <a:rPr lang="en-US" altLang="ko-KR" dirty="0" err="1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Motr</a:t>
            </a:r>
            <a:r>
              <a:rPr lang="ru-RU" altLang="ko-KR" dirty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34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5" y="1676401"/>
            <a:ext cx="7670556" cy="715963"/>
          </a:xfrm>
        </p:spPr>
        <p:txBody>
          <a:bodyPr/>
          <a:lstStyle/>
          <a:p>
            <a:r>
              <a:rPr lang="en-US" altLang="ru-RU" sz="4000" dirty="0" smtClean="0">
                <a:solidFill>
                  <a:srgbClr val="006600"/>
                </a:solidFill>
              </a:rPr>
              <a:t>Baseline </a:t>
            </a:r>
            <a:r>
              <a:rPr lang="ru-RU" altLang="ru-RU" sz="4000" dirty="0" smtClean="0">
                <a:solidFill>
                  <a:srgbClr val="006600"/>
                </a:solidFill>
              </a:rPr>
              <a:t>модель. </a:t>
            </a:r>
            <a:br>
              <a:rPr lang="ru-RU" altLang="ru-RU" sz="4000" dirty="0" smtClean="0">
                <a:solidFill>
                  <a:srgbClr val="006600"/>
                </a:solidFill>
              </a:rPr>
            </a:br>
            <a:r>
              <a:rPr lang="ru-RU" altLang="ru-RU" sz="4000" dirty="0" smtClean="0">
                <a:solidFill>
                  <a:srgbClr val="006600"/>
                </a:solidFill>
              </a:rPr>
              <a:t>Пример на смазанном видео</a:t>
            </a:r>
            <a:endParaRPr lang="en-US" altLang="ru-RU" sz="4000" dirty="0">
              <a:solidFill>
                <a:srgbClr val="00660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75" y="3346329"/>
            <a:ext cx="6934200" cy="154366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ko-KR" sz="180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Для примера взято видео: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Папка: «Смазанные»</a:t>
            </a: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Название файла: </a:t>
            </a:r>
            <a:r>
              <a:rPr lang="en-US" altLang="ru-RU" sz="1800" dirty="0" smtClean="0">
                <a:solidFill>
                  <a:srgbClr val="4D4D4D"/>
                </a:solidFill>
              </a:rPr>
              <a:t>30-03-2024-08%3A56%3A28</a:t>
            </a:r>
            <a:endParaRPr lang="ru-RU" altLang="ru-RU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Длительность: 1 мин (первые 60 сек). </a:t>
            </a:r>
            <a:endParaRPr lang="ru-RU" altLang="ru-RU" sz="1800" dirty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В презентации последние 10 сек и результаты метрик.</a:t>
            </a:r>
            <a:endParaRPr lang="en-US" altLang="ru-RU" sz="18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3093" y="5109369"/>
            <a:ext cx="5565530" cy="789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Трекер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</a:t>
            </a:r>
            <a:r>
              <a:rPr lang="en-US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BoT</a:t>
            </a:r>
            <a:r>
              <a:rPr lang="en-US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-SORT</a:t>
            </a:r>
          </a:p>
          <a:p>
            <a:pPr>
              <a:lnSpc>
                <a:spcPct val="80000"/>
              </a:lnSpc>
            </a:pP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Потерянных объектов: 4</a:t>
            </a:r>
            <a:r>
              <a:rPr lang="en-US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/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67 (6%)</a:t>
            </a:r>
            <a:endParaRPr lang="en-US" altLang="ko-KR" sz="1800" kern="0" dirty="0" smtClean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046024" y="5109369"/>
            <a:ext cx="5846884" cy="117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Трекер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</a:t>
            </a:r>
            <a:r>
              <a:rPr lang="en-US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ByteTrack</a:t>
            </a:r>
            <a:endParaRPr lang="en-US" altLang="ko-KR" sz="1800" kern="0" dirty="0" smtClean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Потерянных объектов: 7</a:t>
            </a:r>
            <a:r>
              <a:rPr lang="en-US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/70 (10%)</a:t>
            </a: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  <p:pic>
        <p:nvPicPr>
          <p:cNvPr id="2" name="30-03-2024-08_56_28_BOT-SORT10se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69" y="334107"/>
            <a:ext cx="5767754" cy="4220308"/>
          </a:xfrm>
          <a:prstGeom prst="rect">
            <a:avLst/>
          </a:prstGeom>
        </p:spPr>
      </p:pic>
      <p:pic>
        <p:nvPicPr>
          <p:cNvPr id="3" name="30-03-2024-08_56_28_ByteTrack10se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26015" y="334107"/>
            <a:ext cx="5816600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7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 smtClean="0">
                <a:solidFill>
                  <a:srgbClr val="006600"/>
                </a:solidFill>
              </a:rPr>
              <a:t>Результаты и Выводы</a:t>
            </a:r>
            <a:endParaRPr lang="ru-RU" sz="4000" dirty="0">
              <a:solidFill>
                <a:srgbClr val="0066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Рекомендуемый </a:t>
            </a:r>
            <a:r>
              <a:rPr lang="ru-RU" dirty="0" err="1" smtClean="0"/>
              <a:t>трекер</a:t>
            </a:r>
            <a:r>
              <a:rPr lang="ru-RU" dirty="0" smtClean="0"/>
              <a:t>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75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9200" y="2438400"/>
            <a:ext cx="9929446" cy="4191000"/>
          </a:xfrm>
        </p:spPr>
        <p:txBody>
          <a:bodyPr/>
          <a:lstStyle/>
          <a:p>
            <a:pPr marL="0" indent="0" algn="ctr">
              <a:buNone/>
            </a:pPr>
            <a:r>
              <a:rPr lang="ru-RU" sz="4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0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24">
  <a:themeElements>
    <a:clrScheme name="">
      <a:dk1>
        <a:srgbClr val="808080"/>
      </a:dk1>
      <a:lt1>
        <a:srgbClr val="FFFFFF"/>
      </a:lt1>
      <a:dk2>
        <a:srgbClr val="808080"/>
      </a:dk2>
      <a:lt2>
        <a:srgbClr val="167EDC"/>
      </a:lt2>
      <a:accent1>
        <a:srgbClr val="2DC010"/>
      </a:accent1>
      <a:accent2>
        <a:srgbClr val="EE0077"/>
      </a:accent2>
      <a:accent3>
        <a:srgbClr val="FFFFFF"/>
      </a:accent3>
      <a:accent4>
        <a:srgbClr val="6C6C6C"/>
      </a:accent4>
      <a:accent5>
        <a:srgbClr val="ADDCAA"/>
      </a:accent5>
      <a:accent6>
        <a:srgbClr val="D8006B"/>
      </a:accent6>
      <a:hlink>
        <a:srgbClr val="FDA609"/>
      </a:hlink>
      <a:folHlink>
        <a:srgbClr val="808080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owerpoint-template-24">
  <a:themeElements>
    <a:clrScheme name="">
      <a:dk1>
        <a:srgbClr val="808080"/>
      </a:dk1>
      <a:lt1>
        <a:srgbClr val="FFFFFF"/>
      </a:lt1>
      <a:dk2>
        <a:srgbClr val="808080"/>
      </a:dk2>
      <a:lt2>
        <a:srgbClr val="167EDC"/>
      </a:lt2>
      <a:accent1>
        <a:srgbClr val="2DC010"/>
      </a:accent1>
      <a:accent2>
        <a:srgbClr val="EE0077"/>
      </a:accent2>
      <a:accent3>
        <a:srgbClr val="FFFFFF"/>
      </a:accent3>
      <a:accent4>
        <a:srgbClr val="6C6C6C"/>
      </a:accent4>
      <a:accent5>
        <a:srgbClr val="ADDCAA"/>
      </a:accent5>
      <a:accent6>
        <a:srgbClr val="D8006B"/>
      </a:accent6>
      <a:hlink>
        <a:srgbClr val="FDA609"/>
      </a:hlink>
      <a:folHlink>
        <a:srgbClr val="808080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190</Words>
  <Application>Microsoft Office PowerPoint</Application>
  <PresentationFormat>Широкоэкранный</PresentationFormat>
  <Paragraphs>49</Paragraphs>
  <Slides>7</Slides>
  <Notes>4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8" baseType="lpstr">
      <vt:lpstr>굴림</vt:lpstr>
      <vt:lpstr>Arial</vt:lpstr>
      <vt:lpstr>Book Antiqua</vt:lpstr>
      <vt:lpstr>Microsoft Sans Serif</vt:lpstr>
      <vt:lpstr>Wingdings</vt:lpstr>
      <vt:lpstr>Verdana</vt:lpstr>
      <vt:lpstr>Calibri Light</vt:lpstr>
      <vt:lpstr>Calibri</vt:lpstr>
      <vt:lpstr>powerpoint-template-24</vt:lpstr>
      <vt:lpstr>1_powerpoint-template-24</vt:lpstr>
      <vt:lpstr>Тема Office</vt:lpstr>
      <vt:lpstr>Детекция и трекинг мусора на ленте конвейера</vt:lpstr>
      <vt:lpstr>Baseline модель</vt:lpstr>
      <vt:lpstr>Baseline модель.  Работа на размеченных заказчиком фото </vt:lpstr>
      <vt:lpstr>Baseline модель.  Пример на смазанном видео</vt:lpstr>
      <vt:lpstr>Презентация PowerPoint</vt:lpstr>
      <vt:lpstr>Результаты и 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dina grebenkina</dc:creator>
  <dc:description>fonik.ru</dc:description>
  <cp:lastModifiedBy>dina grebenkina</cp:lastModifiedBy>
  <cp:revision>18</cp:revision>
  <dcterms:created xsi:type="dcterms:W3CDTF">2020-05-03T07:48:59Z</dcterms:created>
  <dcterms:modified xsi:type="dcterms:W3CDTF">2024-09-02T13:24:39Z</dcterms:modified>
</cp:coreProperties>
</file>